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81"/>
    <p:restoredTop sz="94737"/>
  </p:normalViewPr>
  <p:slideViewPr>
    <p:cSldViewPr snapToGrid="0">
      <p:cViewPr varScale="1">
        <p:scale>
          <a:sx n="93" d="100"/>
          <a:sy n="93" d="100"/>
        </p:scale>
        <p:origin x="216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nese_Bridg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5508548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t.ly/44Xtwe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503be93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503be93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503be935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503be9354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Chinese Bridge: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https://en.wikipedia.org/wiki/Chinese_Bridge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503be935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503be935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知乎文章原文：</a:t>
            </a:r>
            <a:r>
              <a:rPr lang="en" sz="1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https://zhuanlan.zhihu.com/p/355085489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改写后的版本：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https://bit.ly/44Xtwey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7b5e066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7b5e066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9aad36a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9aad36a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503be935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503be935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b031d64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b031d64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503be935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503be935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Chinese_Bridg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%26A_software" TargetMode="External"/><Relationship Id="rId3" Type="http://schemas.openxmlformats.org/officeDocument/2006/relationships/hyperlink" Target="https://bit.ly/44Xtwey" TargetMode="External"/><Relationship Id="rId7" Type="http://schemas.openxmlformats.org/officeDocument/2006/relationships/hyperlink" Target="https://en.wikipedia.org/wiki/Internet_for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Pinyin" TargetMode="External"/><Relationship Id="rId5" Type="http://schemas.openxmlformats.org/officeDocument/2006/relationships/hyperlink" Target="https://en.wikipedia.org/wiki/Chinese_languag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en.wikipedia.org/wiki/User-generated_cont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Group #1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Summative Assessment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939500" y="333225"/>
            <a:ext cx="38370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45818E"/>
                </a:solidFill>
                <a:latin typeface="Fredoka One"/>
                <a:ea typeface="Fredoka One"/>
                <a:cs typeface="Fredoka One"/>
                <a:sym typeface="Fredoka One"/>
              </a:rPr>
              <a:t>←Scenario</a:t>
            </a:r>
            <a:endParaRPr sz="4800">
              <a:solidFill>
                <a:srgbClr val="45818E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12241" t="25010" r="12241" b="14766"/>
          <a:stretch/>
        </p:blipFill>
        <p:spPr>
          <a:xfrm>
            <a:off x="0" y="3123500"/>
            <a:ext cx="4572000" cy="20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96325" y="179300"/>
            <a:ext cx="3771000" cy="35031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邀请信</a:t>
            </a:r>
            <a:endParaRPr sz="20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恭喜你！你会代表XXX大学参加美国XX部地区大学生“</a:t>
            </a:r>
            <a:r>
              <a:rPr lang="en" sz="20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汉语桥</a:t>
            </a:r>
            <a:r>
              <a:rPr lang="en" sz="2000">
                <a:solidFill>
                  <a:schemeClr val="dk1"/>
                </a:solidFill>
              </a:rPr>
              <a:t>”演讲比赛。</a:t>
            </a:r>
            <a:endParaRPr sz="20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XXXX年比赛的主题是：年轻人认为网络是痛还是爱？</a:t>
            </a:r>
            <a:endParaRPr sz="20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请准备一篇3-5分钟的演讲稿。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675900" y="3814600"/>
            <a:ext cx="44682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Instructions: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Read a short </a:t>
            </a:r>
            <a:r>
              <a:rPr lang="en" sz="1000" i="1"/>
              <a:t>Zhihu</a:t>
            </a:r>
            <a:r>
              <a:rPr lang="en" sz="1000"/>
              <a:t> article and complete reading tasks</a:t>
            </a:r>
            <a:r>
              <a:rPr lang="en" sz="1000">
                <a:solidFill>
                  <a:schemeClr val="dk1"/>
                </a:solidFill>
              </a:rPr>
              <a:t> - Handout #A</a:t>
            </a:r>
            <a:br>
              <a:rPr lang="en" sz="1000"/>
            </a:br>
            <a:r>
              <a:rPr lang="en" sz="1000">
                <a:solidFill>
                  <a:srgbClr val="0000FF"/>
                </a:solidFill>
              </a:rPr>
              <a:t>(Interpretive reading)</a:t>
            </a:r>
            <a:endParaRPr sz="1000">
              <a:solidFill>
                <a:srgbClr val="0000FF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Mock presentation and peer feedback</a:t>
            </a:r>
            <a:r>
              <a:rPr lang="en" sz="1000">
                <a:solidFill>
                  <a:schemeClr val="dk1"/>
                </a:solidFill>
              </a:rPr>
              <a:t> - Handout #B &amp; #C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rgbClr val="0000FF"/>
                </a:solidFill>
              </a:rPr>
              <a:t>(Interpersonal communication)</a:t>
            </a:r>
            <a:endParaRPr sz="1000">
              <a:solidFill>
                <a:srgbClr val="0000FF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Finish your speech - Handout #D</a:t>
            </a:r>
            <a:br>
              <a:rPr lang="en" sz="1000"/>
            </a:br>
            <a:r>
              <a:rPr lang="en" sz="1000">
                <a:solidFill>
                  <a:srgbClr val="0000FF"/>
                </a:solidFill>
              </a:rPr>
              <a:t>(Presentational writing) </a:t>
            </a:r>
            <a:endParaRPr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Task #1 – Use </a:t>
            </a:r>
            <a:r>
              <a:rPr lang="en" sz="2000" dirty="0">
                <a:solidFill>
                  <a:schemeClr val="tx1"/>
                </a:solidFill>
              </a:rPr>
              <a:t>Day5 </a:t>
            </a:r>
            <a:r>
              <a:rPr lang="en" sz="2000" dirty="0" err="1">
                <a:solidFill>
                  <a:schemeClr val="tx1"/>
                </a:solidFill>
              </a:rPr>
              <a:t>handoutA</a:t>
            </a:r>
            <a:r>
              <a:rPr lang="en" sz="2000" dirty="0">
                <a:solidFill>
                  <a:schemeClr val="tx1"/>
                </a:solidFill>
              </a:rPr>
              <a:t> </a:t>
            </a:r>
            <a:r>
              <a:rPr lang="en" sz="2000" u="sng" dirty="0">
                <a:solidFill>
                  <a:schemeClr val="tx1"/>
                </a:solidFill>
              </a:rPr>
              <a:t> 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</a:rPr>
              <a:t>怎么准备呢？一位中国朋友建议说，可以看看“知乎”这个网站上中国年轻人对这个话题的看法，一定对准备演讲稿有帮助</a:t>
            </a:r>
            <a:r>
              <a:rPr lang="en" sz="2400" dirty="0">
                <a:solidFill>
                  <a:schemeClr val="dk1"/>
                </a:solidFill>
              </a:rPr>
              <a:t>。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</a:rPr>
              <a:t>知乎短文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>
                <a:solidFill>
                  <a:schemeClr val="tx1"/>
                </a:solidFill>
              </a:rPr>
              <a:t>Day5 </a:t>
            </a:r>
            <a:r>
              <a:rPr lang="en" sz="2400" dirty="0" err="1">
                <a:solidFill>
                  <a:schemeClr val="tx1"/>
                </a:solidFill>
              </a:rPr>
              <a:t>handoutA</a:t>
            </a:r>
            <a:r>
              <a:rPr lang="en" sz="2400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75" name="Google Shape;7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71175"/>
            <a:ext cx="8520601" cy="6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5" y="4754500"/>
            <a:ext cx="91440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*Background knowledge: </a:t>
            </a:r>
            <a:r>
              <a:rPr lang="en" sz="800">
                <a:solidFill>
                  <a:srgbClr val="202122"/>
                </a:solidFill>
                <a:highlight>
                  <a:schemeClr val="lt1"/>
                </a:highlight>
              </a:rPr>
              <a:t>[Wikipedia] </a:t>
            </a:r>
            <a:r>
              <a:rPr lang="en" sz="800" b="1">
                <a:solidFill>
                  <a:srgbClr val="202122"/>
                </a:solidFill>
                <a:highlight>
                  <a:srgbClr val="FFFFFF"/>
                </a:highlight>
              </a:rPr>
              <a:t>Zhihu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lang="en" sz="8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: 知乎; </a:t>
            </a:r>
            <a:r>
              <a:rPr lang="en" sz="8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pinyin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: </a:t>
            </a:r>
            <a:r>
              <a:rPr lang="en" sz="800" i="1">
                <a:solidFill>
                  <a:srgbClr val="202122"/>
                </a:solidFill>
                <a:highlight>
                  <a:srgbClr val="FFFFFF"/>
                </a:highlight>
              </a:rPr>
              <a:t>Zhīhū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) is a </a:t>
            </a:r>
            <a:r>
              <a:rPr lang="en" sz="8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 website where </a:t>
            </a:r>
            <a:r>
              <a:rPr lang="en" sz="8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 are created, answered, edited, and organized by its </a:t>
            </a:r>
            <a:r>
              <a:rPr lang="en" sz="8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users</a:t>
            </a: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. </a:t>
            </a:r>
            <a:endParaRPr sz="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202122"/>
                </a:solidFill>
                <a:highlight>
                  <a:srgbClr val="FFFFFF"/>
                </a:highlight>
              </a:rPr>
              <a:t>Their main users are college-aged young people and young professionals. 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10" y="0"/>
            <a:ext cx="85571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10" y="0"/>
            <a:ext cx="85571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94" y="2550374"/>
            <a:ext cx="264525" cy="2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897" y="1797726"/>
            <a:ext cx="264525" cy="2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297" y="2159794"/>
            <a:ext cx="264525" cy="2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163" y="1788260"/>
            <a:ext cx="264525" cy="2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8029" y="1835589"/>
            <a:ext cx="264525" cy="2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700489" y="4231234"/>
            <a:ext cx="94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最后一段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376889" y="3821837"/>
            <a:ext cx="94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没说坏处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053303" y="3821825"/>
            <a:ext cx="11718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说了1好2坏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767552" y="3821363"/>
            <a:ext cx="94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没说坏处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453892" y="3879105"/>
            <a:ext cx="94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没说坏处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Task #2 – Use Day5 </a:t>
            </a:r>
            <a:r>
              <a:rPr lang="en" sz="2000" dirty="0" err="1"/>
              <a:t>handoutB</a:t>
            </a:r>
            <a:r>
              <a:rPr lang="en" sz="2000" dirty="0"/>
              <a:t> </a:t>
            </a:r>
            <a:r>
              <a:rPr lang="en" sz="2000" u="sng" dirty="0">
                <a:solidFill>
                  <a:srgbClr val="0000FF"/>
                </a:solidFill>
              </a:rPr>
              <a:t> 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看了别人写的短文，那现在可以想想应该怎么写自己的演讲稿。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Use the chart in handout #B to organize your own ideas and draft your speech. Start with paragraph #1 in class. Complete your draft after class. Bring your draft to next class for peer feedback.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/>
              <a:t>Task #3 – Use Day5 </a:t>
            </a:r>
            <a:r>
              <a:rPr lang="en" sz="2000" dirty="0" err="1"/>
              <a:t>handoutC</a:t>
            </a:r>
            <a:r>
              <a:rPr lang="en" sz="2000" dirty="0"/>
              <a:t> </a:t>
            </a:r>
            <a:r>
              <a:rPr lang="en" sz="2000" u="sng" dirty="0">
                <a:solidFill>
                  <a:srgbClr val="0000FF"/>
                </a:solidFill>
              </a:rPr>
              <a:t> </a:t>
            </a:r>
            <a:endParaRPr sz="2000"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</a:rPr>
              <a:t>Mock Presentation &amp; Peer Feedback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Instruction: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3-4 people form a small group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One student presents his/her speech, the other students use the checklist to provide feedback.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Change roles. The 2nd student presents, the other students give feedback.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Then, the 3rd presents (and then, the 4th).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Final Summative Task – Day5 Rubrics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</a:rPr>
              <a:t>听了同学们的建议，请写好你的演讲稿吧</a:t>
            </a:r>
            <a:r>
              <a:rPr lang="en" sz="2400" dirty="0">
                <a:solidFill>
                  <a:schemeClr val="dk1"/>
                </a:solidFill>
              </a:rPr>
              <a:t>。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chemeClr val="dk1"/>
                </a:solidFill>
              </a:rPr>
              <a:t>XX月XX日交给老师</a:t>
            </a:r>
            <a:r>
              <a:rPr lang="en" sz="2400" dirty="0">
                <a:solidFill>
                  <a:schemeClr val="dk1"/>
                </a:solidFill>
              </a:rPr>
              <a:t>。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600" y="1914525"/>
            <a:ext cx="4212400" cy="32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333</Words>
  <Application>Microsoft Macintosh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Fredoka One</vt:lpstr>
      <vt:lpstr>Simple Light</vt:lpstr>
      <vt:lpstr>College Group #1 Summative Assessment</vt:lpstr>
      <vt:lpstr>PowerPoint Presentation</vt:lpstr>
      <vt:lpstr>Task #1 – Use Day5 handoutA  </vt:lpstr>
      <vt:lpstr>PowerPoint Presentation</vt:lpstr>
      <vt:lpstr>PowerPoint Presentation</vt:lpstr>
      <vt:lpstr>Task #2 – Use Day5 handoutB  </vt:lpstr>
      <vt:lpstr>Task #3 – Use Day5 handoutC  </vt:lpstr>
      <vt:lpstr>Final Summative Task – Day5 Rubrics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Group #1 Summative Assessment</dc:title>
  <cp:lastModifiedBy>Meng Yeh</cp:lastModifiedBy>
  <cp:revision>4</cp:revision>
  <dcterms:modified xsi:type="dcterms:W3CDTF">2023-12-12T12:36:13Z</dcterms:modified>
</cp:coreProperties>
</file>